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92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05/07/2011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LUhWd9T6V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s-ES_tradnl" sz="3600" b="1" dirty="0" smtClean="0">
                <a:solidFill>
                  <a:srgbClr val="002060"/>
                </a:solidFill>
              </a:rPr>
              <a:t>Level 3</a:t>
            </a:r>
          </a:p>
          <a:p>
            <a:pPr algn="ctr"/>
            <a:endParaRPr lang="es-ES_tradnl" sz="3600" b="1" dirty="0">
              <a:solidFill>
                <a:srgbClr val="002060"/>
              </a:solidFill>
            </a:endParaRPr>
          </a:p>
          <a:p>
            <a:pPr algn="ctr"/>
            <a:endParaRPr lang="es-ES_tradnl" sz="3600" b="1" dirty="0" smtClean="0">
              <a:solidFill>
                <a:srgbClr val="002060"/>
              </a:solidFill>
            </a:endParaRPr>
          </a:p>
          <a:p>
            <a:pPr algn="ctr"/>
            <a:endParaRPr lang="es-ES_tradnl" sz="3600" b="1" dirty="0">
              <a:solidFill>
                <a:srgbClr val="002060"/>
              </a:solidFill>
            </a:endParaRPr>
          </a:p>
          <a:p>
            <a:pPr algn="ctr"/>
            <a:r>
              <a:rPr lang="es-ES_tradnl" sz="3600" b="1" dirty="0" smtClean="0">
                <a:solidFill>
                  <a:srgbClr val="002060"/>
                </a:solidFill>
              </a:rPr>
              <a:t>Student’s name:</a:t>
            </a:r>
            <a:endParaRPr lang="es-CO" sz="36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Imagen 3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3284984"/>
            <a:ext cx="1323975" cy="2708275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0" y="0"/>
            <a:ext cx="9144000" cy="26930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endParaRPr lang="en-US" sz="900" dirty="0" smtClean="0"/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On next video you’ll find the way to report what other people say. See the examples and explanations and then report what people in your family or neighborhood say:</a:t>
            </a:r>
          </a:p>
          <a:p>
            <a:pPr algn="just"/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i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10 sentences which follow next example:</a:t>
            </a:r>
            <a:endParaRPr lang="en-US" sz="2000" i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Mother – father:  I’ll miss you when you travel on business</a:t>
            </a: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My mother says my father that she will miss him when he travels on business. 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www.youtube.com/watch?v=iLUhWd9T6Vc</a:t>
            </a:r>
            <a:endParaRPr lang="en-US" sz="2000" dirty="0" smtClean="0"/>
          </a:p>
        </p:txBody>
      </p:sp>
      <p:sp>
        <p:nvSpPr>
          <p:cNvPr id="2" name="1 Llamada ovalada"/>
          <p:cNvSpPr/>
          <p:nvPr/>
        </p:nvSpPr>
        <p:spPr>
          <a:xfrm>
            <a:off x="3131840" y="3571275"/>
            <a:ext cx="3240360" cy="2232248"/>
          </a:xfrm>
          <a:prstGeom prst="wedgeEllipseCallout">
            <a:avLst>
              <a:gd name="adj1" fmla="val 73238"/>
              <a:gd name="adj2" fmla="val -37910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My parents say that if I study hard, I’ll be an excellent professional 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251520" y="292494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Parents – son:</a:t>
            </a:r>
          </a:p>
          <a:p>
            <a:r>
              <a:rPr lang="es-ES_tradnl" dirty="0" smtClean="0"/>
              <a:t>“If you study hard, you’ll be an excellent professional”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9144000" cy="10618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endParaRPr lang="en-US" sz="900" dirty="0" smtClean="0"/>
          </a:p>
          <a:p>
            <a:pPr algn="just"/>
            <a:r>
              <a:rPr lang="en-US" b="1" dirty="0" smtClean="0">
                <a:latin typeface="Calibri" pitchFamily="34" charset="0"/>
                <a:cs typeface="Calibri" pitchFamily="34" charset="0"/>
              </a:rPr>
              <a:t>Write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down a personal story, it can be an interesting anecdote, or something special that happened to you, these are possible titles or topics, the words in the second chart can be helpful.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Send your pronunciation </a:t>
            </a:r>
            <a:endParaRPr lang="es-CO" b="1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787174"/>
              </p:ext>
            </p:extLst>
          </p:nvPr>
        </p:nvGraphicFramePr>
        <p:xfrm>
          <a:off x="1115616" y="1412775"/>
          <a:ext cx="6992942" cy="1584177"/>
        </p:xfrm>
        <a:graphic>
          <a:graphicData uri="http://schemas.openxmlformats.org/drawingml/2006/table">
            <a:tbl>
              <a:tblPr firstRow="1" firstCol="1" bandRow="1"/>
              <a:tblGrid>
                <a:gridCol w="2330711"/>
                <a:gridCol w="2330711"/>
                <a:gridCol w="2331520"/>
              </a:tblGrid>
              <a:tr h="528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First day in school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My best vacations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A terrible Accident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My first pet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My best party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Meeting a celebrity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A natural disaster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A good dream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nightmare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202842"/>
              </p:ext>
            </p:extLst>
          </p:nvPr>
        </p:nvGraphicFramePr>
        <p:xfrm>
          <a:off x="1115616" y="3284984"/>
          <a:ext cx="6984776" cy="1656183"/>
        </p:xfrm>
        <a:graphic>
          <a:graphicData uri="http://schemas.openxmlformats.org/drawingml/2006/table">
            <a:tbl>
              <a:tblPr firstRow="1" firstCol="1" bandRow="1"/>
              <a:tblGrid>
                <a:gridCol w="2314150"/>
                <a:gridCol w="2370905"/>
                <a:gridCol w="2299721"/>
              </a:tblGrid>
              <a:tr h="55206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When</a:t>
                      </a:r>
                      <a:r>
                        <a:rPr lang="es-ES_tradnl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s-ES_tradn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cuando o cuándo.</a:t>
                      </a:r>
                      <a:r>
                        <a:rPr lang="es-ES_tradnl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Suddenly: 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“de repente”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Before: 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“antes”</a:t>
                      </a: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At last: </a:t>
                      </a:r>
                      <a:r>
                        <a:rPr lang="es-ES_tradn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por último, al fin.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Then</a:t>
                      </a:r>
                      <a:r>
                        <a:rPr lang="es-ES_tradnl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s-ES_tradn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“entonces”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After: </a:t>
                      </a:r>
                      <a:r>
                        <a:rPr lang="es-ES_tradnl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“después”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Until: </a:t>
                      </a:r>
                      <a:r>
                        <a:rPr lang="es-ES_tradnl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hasta.</a:t>
                      </a:r>
                      <a:r>
                        <a:rPr lang="es-ES_tradn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Later: </a:t>
                      </a:r>
                      <a:r>
                        <a:rPr lang="es-ES_tradnl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“más tarde”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Finally</a:t>
                      </a:r>
                      <a:r>
                        <a:rPr lang="es-ES_tradnl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s-ES_tradn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“finalmente”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pic>
        <p:nvPicPr>
          <p:cNvPr id="1026" name="Imagen 4" descr="C:\Users\Diego\Desktop\Quinto-uno\micr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8915"/>
            <a:ext cx="6858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n 3" descr="MCj0222053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1148915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13EE56C4-0327-49E1-BF27-22079B6ABAFA}"/>
</file>

<file path=customXml/itemProps2.xml><?xml version="1.0" encoding="utf-8"?>
<ds:datastoreItem xmlns:ds="http://schemas.openxmlformats.org/officeDocument/2006/customXml" ds:itemID="{9481ADB4-3D19-40B1-953F-3D990B0F70B9}"/>
</file>

<file path=customXml/itemProps3.xml><?xml version="1.0" encoding="utf-8"?>
<ds:datastoreItem xmlns:ds="http://schemas.openxmlformats.org/officeDocument/2006/customXml" ds:itemID="{0DB6873B-09EF-4C90-8D7E-091E16263927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553</TotalTime>
  <Words>223</Words>
  <Application>Microsoft Office PowerPoint</Application>
  <PresentationFormat>Presentación en pantalla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91</cp:revision>
  <dcterms:created xsi:type="dcterms:W3CDTF">2009-03-25T12:49:46Z</dcterms:created>
  <dcterms:modified xsi:type="dcterms:W3CDTF">2011-07-05T17:30:18Z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